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62"/>
  </p:notesMasterIdLst>
  <p:sldIdLst>
    <p:sldId id="256" r:id="rId10"/>
    <p:sldId id="487" r:id="rId11"/>
    <p:sldId id="579" r:id="rId12"/>
    <p:sldId id="543" r:id="rId13"/>
    <p:sldId id="654" r:id="rId14"/>
    <p:sldId id="655" r:id="rId15"/>
    <p:sldId id="656" r:id="rId16"/>
    <p:sldId id="636" r:id="rId17"/>
    <p:sldId id="647" r:id="rId18"/>
    <p:sldId id="646" r:id="rId19"/>
    <p:sldId id="648" r:id="rId20"/>
    <p:sldId id="657" r:id="rId21"/>
    <p:sldId id="541" r:id="rId22"/>
    <p:sldId id="595" r:id="rId23"/>
    <p:sldId id="596" r:id="rId24"/>
    <p:sldId id="257" r:id="rId25"/>
    <p:sldId id="629" r:id="rId26"/>
    <p:sldId id="630" r:id="rId27"/>
    <p:sldId id="631" r:id="rId28"/>
    <p:sldId id="651" r:id="rId29"/>
    <p:sldId id="547" r:id="rId30"/>
    <p:sldId id="548" r:id="rId31"/>
    <p:sldId id="619" r:id="rId32"/>
    <p:sldId id="645" r:id="rId33"/>
    <p:sldId id="550" r:id="rId34"/>
    <p:sldId id="551" r:id="rId35"/>
    <p:sldId id="632" r:id="rId36"/>
    <p:sldId id="553" r:id="rId37"/>
    <p:sldId id="652" r:id="rId38"/>
    <p:sldId id="456" r:id="rId39"/>
    <p:sldId id="653" r:id="rId40"/>
    <p:sldId id="458" r:id="rId41"/>
    <p:sldId id="460" r:id="rId42"/>
    <p:sldId id="600" r:id="rId43"/>
    <p:sldId id="633" r:id="rId44"/>
    <p:sldId id="620" r:id="rId45"/>
    <p:sldId id="621" r:id="rId46"/>
    <p:sldId id="622" r:id="rId47"/>
    <p:sldId id="623" r:id="rId48"/>
    <p:sldId id="624" r:id="rId49"/>
    <p:sldId id="561" r:id="rId50"/>
    <p:sldId id="637" r:id="rId51"/>
    <p:sldId id="563" r:id="rId52"/>
    <p:sldId id="649" r:id="rId53"/>
    <p:sldId id="566" r:id="rId54"/>
    <p:sldId id="650" r:id="rId55"/>
    <p:sldId id="594" r:id="rId56"/>
    <p:sldId id="597" r:id="rId57"/>
    <p:sldId id="643" r:id="rId58"/>
    <p:sldId id="644" r:id="rId59"/>
    <p:sldId id="634" r:id="rId60"/>
    <p:sldId id="63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E8EDE-2F3D-4A2F-9AEC-E922CF3FB263}" v="2" dt="2023-05-15T15:21:52.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126" d="100"/>
          <a:sy n="126" d="100"/>
        </p:scale>
        <p:origin x="656" y="8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BDE8EDE-2F3D-4A2F-9AEC-E922CF3FB263}"/>
    <pc:docChg chg="addSld delSld modSld">
      <pc:chgData name="Michael MacCoss" userId="afbd1c96-5255-4d89-b6b4-1a00a15797b0" providerId="ADAL" clId="{8BDE8EDE-2F3D-4A2F-9AEC-E922CF3FB263}" dt="2023-05-15T15:21:52.775" v="3"/>
      <pc:docMkLst>
        <pc:docMk/>
      </pc:docMkLst>
      <pc:sldChg chg="add del">
        <pc:chgData name="Michael MacCoss" userId="afbd1c96-5255-4d89-b6b4-1a00a15797b0" providerId="ADAL" clId="{8BDE8EDE-2F3D-4A2F-9AEC-E922CF3FB263}" dt="2023-05-15T15:21:21.835" v="1"/>
        <pc:sldMkLst>
          <pc:docMk/>
          <pc:sldMk cId="0" sldId="561"/>
        </pc:sldMkLst>
      </pc:sldChg>
      <pc:sldChg chg="del">
        <pc:chgData name="Michael MacCoss" userId="afbd1c96-5255-4d89-b6b4-1a00a15797b0" providerId="ADAL" clId="{8BDE8EDE-2F3D-4A2F-9AEC-E922CF3FB263}" dt="2023-05-15T15:21:24.194" v="2" actId="47"/>
        <pc:sldMkLst>
          <pc:docMk/>
          <pc:sldMk cId="0" sldId="562"/>
        </pc:sldMkLst>
      </pc:sldChg>
      <pc:sldChg chg="add">
        <pc:chgData name="Michael MacCoss" userId="afbd1c96-5255-4d89-b6b4-1a00a15797b0" providerId="ADAL" clId="{8BDE8EDE-2F3D-4A2F-9AEC-E922CF3FB263}" dt="2023-05-15T15:21:21.835" v="1"/>
        <pc:sldMkLst>
          <pc:docMk/>
          <pc:sldMk cId="0" sldId="637"/>
        </pc:sldMkLst>
      </pc:sldChg>
      <pc:sldChg chg="add">
        <pc:chgData name="Michael MacCoss" userId="afbd1c96-5255-4d89-b6b4-1a00a15797b0" providerId="ADAL" clId="{8BDE8EDE-2F3D-4A2F-9AEC-E922CF3FB263}" dt="2023-05-15T15:21:52.775" v="3"/>
        <pc:sldMkLst>
          <pc:docMk/>
          <pc:sldMk cId="393096136" sldId="643"/>
        </pc:sldMkLst>
      </pc:sldChg>
      <pc:sldChg chg="add">
        <pc:chgData name="Michael MacCoss" userId="afbd1c96-5255-4d89-b6b4-1a00a15797b0" providerId="ADAL" clId="{8BDE8EDE-2F3D-4A2F-9AEC-E922CF3FB263}" dt="2023-05-15T15:21:52.775" v="3"/>
        <pc:sldMkLst>
          <pc:docMk/>
          <pc:sldMk cId="835586964" sldId="644"/>
        </pc:sldMkLst>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13</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23</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27</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473075" y="715963"/>
            <a:ext cx="6370638"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77716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4/21/2024</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4/21/2024</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 id="2147483716" r:id="rId2"/>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32.wmf"/><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3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37.wmf"/></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gif"/></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46.wmf"/><Relationship Id="rId5" Type="http://schemas.openxmlformats.org/officeDocument/2006/relationships/oleObject" Target="../embeddings/oleObject5.bin"/><Relationship Id="rId4" Type="http://schemas.openxmlformats.org/officeDocument/2006/relationships/image" Target="../media/image45.wmf"/></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BED21-878F-4B0F-665A-64EE9D04F357}"/>
              </a:ext>
            </a:extLst>
          </p:cNvPr>
          <p:cNvPicPr>
            <a:picLocks noChangeAspect="1"/>
          </p:cNvPicPr>
          <p:nvPr/>
        </p:nvPicPr>
        <p:blipFill>
          <a:blip r:embed="rId2"/>
          <a:stretch>
            <a:fillRect/>
          </a:stretch>
        </p:blipFill>
        <p:spPr>
          <a:xfrm>
            <a:off x="1706880" y="1106085"/>
            <a:ext cx="9182599" cy="5751915"/>
          </a:xfrm>
          <a:prstGeom prst="rect">
            <a:avLst/>
          </a:prstGeom>
        </p:spPr>
      </p:pic>
      <p:sp>
        <p:nvSpPr>
          <p:cNvPr id="4" name="Title 3">
            <a:extLst>
              <a:ext uri="{FF2B5EF4-FFF2-40B4-BE49-F238E27FC236}">
                <a16:creationId xmlns:a16="http://schemas.microsoft.com/office/drawing/2014/main" id="{48E643E0-8CDC-19A2-289F-80C1BFCD00AF}"/>
              </a:ext>
            </a:extLst>
          </p:cNvPr>
          <p:cNvSpPr>
            <a:spLocks noGrp="1"/>
          </p:cNvSpPr>
          <p:nvPr>
            <p:ph type="title"/>
          </p:nvPr>
        </p:nvSpPr>
        <p:spPr>
          <a:xfrm>
            <a:off x="929640" y="1"/>
            <a:ext cx="10515600" cy="1237724"/>
          </a:xfrm>
          <a:solidFill>
            <a:schemeClr val="bg1"/>
          </a:solidFill>
        </p:spPr>
        <p:txBody>
          <a:bodyPr>
            <a:normAutofit fontScale="90000"/>
          </a:bodyPr>
          <a:lstStyle/>
          <a:p>
            <a:r>
              <a:rPr lang="en-US" dirty="0"/>
              <a:t>Effect of Resolution on the Intensity of Isotope Envelopes for Peptides</a:t>
            </a:r>
          </a:p>
        </p:txBody>
      </p:sp>
    </p:spTree>
    <p:extLst>
      <p:ext uri="{BB962C8B-B14F-4D97-AF65-F5344CB8AC3E}">
        <p14:creationId xmlns:p14="http://schemas.microsoft.com/office/powerpoint/2010/main" val="3877232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6BB6-4507-BAEB-2C67-9E36C636145D}"/>
              </a:ext>
            </a:extLst>
          </p:cNvPr>
          <p:cNvSpPr>
            <a:spLocks noGrp="1"/>
          </p:cNvSpPr>
          <p:nvPr>
            <p:ph type="title"/>
          </p:nvPr>
        </p:nvSpPr>
        <p:spPr>
          <a:xfrm>
            <a:off x="838200" y="0"/>
            <a:ext cx="10515600" cy="1325563"/>
          </a:xfrm>
        </p:spPr>
        <p:txBody>
          <a:bodyPr/>
          <a:lstStyle/>
          <a:p>
            <a:r>
              <a:rPr lang="en-US" dirty="0"/>
              <a:t>In Complex Mixtures Accurate Mass can be Complicated without High Resolution</a:t>
            </a:r>
          </a:p>
        </p:txBody>
      </p:sp>
      <p:pic>
        <p:nvPicPr>
          <p:cNvPr id="4" name="Picture 3">
            <a:extLst>
              <a:ext uri="{FF2B5EF4-FFF2-40B4-BE49-F238E27FC236}">
                <a16:creationId xmlns:a16="http://schemas.microsoft.com/office/drawing/2014/main" id="{37003441-C4CB-84A1-CBC0-085777719110}"/>
              </a:ext>
            </a:extLst>
          </p:cNvPr>
          <p:cNvPicPr>
            <a:picLocks noChangeAspect="1"/>
          </p:cNvPicPr>
          <p:nvPr/>
        </p:nvPicPr>
        <p:blipFill>
          <a:blip r:embed="rId2"/>
          <a:stretch>
            <a:fillRect/>
          </a:stretch>
        </p:blipFill>
        <p:spPr>
          <a:xfrm>
            <a:off x="1293343" y="1325563"/>
            <a:ext cx="8684226" cy="5487453"/>
          </a:xfrm>
          <a:prstGeom prst="rect">
            <a:avLst/>
          </a:prstGeom>
        </p:spPr>
      </p:pic>
    </p:spTree>
    <p:extLst>
      <p:ext uri="{BB962C8B-B14F-4D97-AF65-F5344CB8AC3E}">
        <p14:creationId xmlns:p14="http://schemas.microsoft.com/office/powerpoint/2010/main" val="1499599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D0021-CC48-78DE-A6D5-7F4CABBE720A}"/>
              </a:ext>
            </a:extLst>
          </p:cNvPr>
          <p:cNvSpPr>
            <a:spLocks noGrp="1"/>
          </p:cNvSpPr>
          <p:nvPr>
            <p:ph type="title"/>
          </p:nvPr>
        </p:nvSpPr>
        <p:spPr>
          <a:xfrm>
            <a:off x="959447" y="0"/>
            <a:ext cx="10515600" cy="1151841"/>
          </a:xfrm>
        </p:spPr>
        <p:txBody>
          <a:bodyPr/>
          <a:lstStyle/>
          <a:p>
            <a:r>
              <a:rPr lang="en-US" dirty="0"/>
              <a:t>Monoisotopic mass and isotopes</a:t>
            </a:r>
          </a:p>
        </p:txBody>
      </p:sp>
      <p:pic>
        <p:nvPicPr>
          <p:cNvPr id="5" name="Picture 4">
            <a:extLst>
              <a:ext uri="{FF2B5EF4-FFF2-40B4-BE49-F238E27FC236}">
                <a16:creationId xmlns:a16="http://schemas.microsoft.com/office/drawing/2014/main" id="{5ADC2660-EAE9-88F8-30EF-0CCCC2A7EB8B}"/>
              </a:ext>
            </a:extLst>
          </p:cNvPr>
          <p:cNvPicPr>
            <a:picLocks noChangeAspect="1"/>
          </p:cNvPicPr>
          <p:nvPr/>
        </p:nvPicPr>
        <p:blipFill rotWithShape="1">
          <a:blip r:embed="rId2"/>
          <a:srcRect t="6994"/>
          <a:stretch/>
        </p:blipFill>
        <p:spPr>
          <a:xfrm>
            <a:off x="2028260" y="1111426"/>
            <a:ext cx="8377973" cy="5307056"/>
          </a:xfrm>
          <a:prstGeom prst="rect">
            <a:avLst/>
          </a:prstGeom>
        </p:spPr>
      </p:pic>
    </p:spTree>
    <p:extLst>
      <p:ext uri="{BB962C8B-B14F-4D97-AF65-F5344CB8AC3E}">
        <p14:creationId xmlns:p14="http://schemas.microsoft.com/office/powerpoint/2010/main" val="162437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59A5F-9994-AA67-9BFD-B9EBC81A5A06}"/>
              </a:ext>
            </a:extLst>
          </p:cNvPr>
          <p:cNvSpPr>
            <a:spLocks noGrp="1"/>
          </p:cNvSpPr>
          <p:nvPr>
            <p:ph type="title"/>
          </p:nvPr>
        </p:nvSpPr>
        <p:spPr>
          <a:xfrm>
            <a:off x="838200" y="1"/>
            <a:ext cx="10515600" cy="1192256"/>
          </a:xfrm>
        </p:spPr>
        <p:txBody>
          <a:bodyPr>
            <a:normAutofit/>
          </a:bodyPr>
          <a:lstStyle/>
          <a:p>
            <a:r>
              <a:rPr lang="en-US" sz="3600" dirty="0"/>
              <a:t>Example Electrospray Mass Spectrum of a Simple Peptide Mixture</a:t>
            </a:r>
          </a:p>
        </p:txBody>
      </p:sp>
      <p:pic>
        <p:nvPicPr>
          <p:cNvPr id="7" name="Picture 6">
            <a:extLst>
              <a:ext uri="{FF2B5EF4-FFF2-40B4-BE49-F238E27FC236}">
                <a16:creationId xmlns:a16="http://schemas.microsoft.com/office/drawing/2014/main" id="{16DE306A-5F13-8C49-557B-64B264A784FD}"/>
              </a:ext>
            </a:extLst>
          </p:cNvPr>
          <p:cNvPicPr>
            <a:picLocks noChangeAspect="1"/>
          </p:cNvPicPr>
          <p:nvPr/>
        </p:nvPicPr>
        <p:blipFill>
          <a:blip r:embed="rId2"/>
          <a:stretch>
            <a:fillRect/>
          </a:stretch>
        </p:blipFill>
        <p:spPr>
          <a:xfrm>
            <a:off x="2248280" y="1065958"/>
            <a:ext cx="8390973" cy="5792042"/>
          </a:xfrm>
          <a:prstGeom prst="rect">
            <a:avLst/>
          </a:prstGeom>
        </p:spPr>
      </p:pic>
    </p:spTree>
    <p:extLst>
      <p:ext uri="{BB962C8B-B14F-4D97-AF65-F5344CB8AC3E}">
        <p14:creationId xmlns:p14="http://schemas.microsoft.com/office/powerpoint/2010/main" val="248858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mc:AlternateContent xmlns:mc="http://schemas.openxmlformats.org/markup-compatibility/2006">
        <mc:Choice xmlns:a14="http://schemas.microsoft.com/office/drawing/2010/main" Requires="a14">
          <p:sp>
            <p:nvSpPr>
              <p:cNvPr id="1026" name="Object 18"/>
              <p:cNvSpPr txBox="1"/>
              <p:nvPr/>
            </p:nvSpPr>
            <p:spPr bwMode="auto">
              <a:xfrm>
                <a:off x="7696200" y="1524000"/>
                <a:ext cx="1825625" cy="10525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−1</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𝑗</m:t>
                                  </m:r>
                                </m:sub>
                              </m:sSub>
                            </m:den>
                          </m:f>
                        </m:e>
                      </m:d>
                    </m:oMath>
                  </m:oMathPara>
                </a14:m>
                <a:endParaRPr lang="en-US" dirty="0"/>
              </a:p>
            </p:txBody>
          </p:sp>
        </mc:Choice>
        <mc:Fallback>
          <p:sp>
            <p:nvSpPr>
              <p:cNvPr id="1026" name="Object 18"/>
              <p:cNvSpPr txBox="1">
                <a:spLocks noRot="1" noChangeAspect="1" noMove="1" noResize="1" noEditPoints="1" noAdjustHandles="1" noChangeArrowheads="1" noChangeShapeType="1" noTextEdit="1"/>
              </p:cNvSpPr>
              <p:nvPr/>
            </p:nvSpPr>
            <p:spPr bwMode="auto">
              <a:xfrm>
                <a:off x="7696200" y="1524000"/>
                <a:ext cx="1825625" cy="1052513"/>
              </a:xfrm>
              <a:prstGeom prst="rect">
                <a:avLst/>
              </a:prstGeom>
              <a:blipFill>
                <a:blip r:embed="rId4"/>
                <a:stretch>
                  <a:fillRect/>
                </a:stretch>
              </a:blipFill>
            </p:spPr>
            <p:txBody>
              <a:bodyPr/>
              <a:lstStyle/>
              <a:p>
                <a:r>
                  <a:rPr lang="en-US">
                    <a:noFill/>
                  </a:rPr>
                  <a:t> </a:t>
                </a:r>
              </a:p>
            </p:txBody>
          </p:sp>
        </mc:Fallback>
      </mc:AlternateContent>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D9B9A-8DDB-0684-0BE6-FEE481C53515}"/>
              </a:ext>
            </a:extLst>
          </p:cNvPr>
          <p:cNvPicPr>
            <a:picLocks noChangeAspect="1"/>
          </p:cNvPicPr>
          <p:nvPr/>
        </p:nvPicPr>
        <p:blipFill>
          <a:blip r:embed="rId2"/>
          <a:stretch>
            <a:fillRect/>
          </a:stretch>
        </p:blipFill>
        <p:spPr>
          <a:xfrm>
            <a:off x="1407421" y="0"/>
            <a:ext cx="9377157" cy="6858000"/>
          </a:xfrm>
          <a:prstGeom prst="rect">
            <a:avLst/>
          </a:prstGeom>
        </p:spPr>
      </p:pic>
    </p:spTree>
    <p:extLst>
      <p:ext uri="{BB962C8B-B14F-4D97-AF65-F5344CB8AC3E}">
        <p14:creationId xmlns:p14="http://schemas.microsoft.com/office/powerpoint/2010/main" val="23307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A4B18-D6BB-4325-298B-55DE739A3916}"/>
              </a:ext>
            </a:extLst>
          </p:cNvPr>
          <p:cNvSpPr>
            <a:spLocks noGrp="1"/>
          </p:cNvSpPr>
          <p:nvPr>
            <p:ph type="title"/>
          </p:nvPr>
        </p:nvSpPr>
        <p:spPr>
          <a:xfrm>
            <a:off x="308168" y="0"/>
            <a:ext cx="11771006" cy="1325563"/>
          </a:xfrm>
        </p:spPr>
        <p:txBody>
          <a:bodyPr>
            <a:normAutofit fontScale="90000"/>
          </a:bodyPr>
          <a:lstStyle/>
          <a:p>
            <a:r>
              <a:rPr lang="en-US" dirty="0"/>
              <a:t>Peptides can be sequenced by breaking them into overlapping pieces by collision induced dissociation (CID)</a:t>
            </a:r>
          </a:p>
        </p:txBody>
      </p:sp>
      <p:pic>
        <p:nvPicPr>
          <p:cNvPr id="5" name="Picture 4">
            <a:extLst>
              <a:ext uri="{FF2B5EF4-FFF2-40B4-BE49-F238E27FC236}">
                <a16:creationId xmlns:a16="http://schemas.microsoft.com/office/drawing/2014/main" id="{1EE6C910-EAD7-C610-7AD8-6D4CA1DF9AC1}"/>
              </a:ext>
            </a:extLst>
          </p:cNvPr>
          <p:cNvPicPr>
            <a:picLocks noChangeAspect="1"/>
          </p:cNvPicPr>
          <p:nvPr/>
        </p:nvPicPr>
        <p:blipFill>
          <a:blip r:embed="rId2"/>
          <a:stretch>
            <a:fillRect/>
          </a:stretch>
        </p:blipFill>
        <p:spPr>
          <a:xfrm>
            <a:off x="783049" y="1405618"/>
            <a:ext cx="10625901" cy="5374372"/>
          </a:xfrm>
          <a:prstGeom prst="rect">
            <a:avLst/>
          </a:prstGeom>
        </p:spPr>
      </p:pic>
    </p:spTree>
    <p:extLst>
      <p:ext uri="{BB962C8B-B14F-4D97-AF65-F5344CB8AC3E}">
        <p14:creationId xmlns:p14="http://schemas.microsoft.com/office/powerpoint/2010/main" val="413303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963EA-4560-8EE9-B2E1-0F487CA19BEB}"/>
              </a:ext>
            </a:extLst>
          </p:cNvPr>
          <p:cNvPicPr>
            <a:picLocks noChangeAspect="1"/>
          </p:cNvPicPr>
          <p:nvPr/>
        </p:nvPicPr>
        <p:blipFill>
          <a:blip r:embed="rId2"/>
          <a:stretch>
            <a:fillRect/>
          </a:stretch>
        </p:blipFill>
        <p:spPr>
          <a:xfrm>
            <a:off x="448608" y="0"/>
            <a:ext cx="11294784" cy="6858000"/>
          </a:xfrm>
          <a:prstGeom prst="rect">
            <a:avLst/>
          </a:prstGeom>
        </p:spPr>
      </p:pic>
    </p:spTree>
    <p:extLst>
      <p:ext uri="{BB962C8B-B14F-4D97-AF65-F5344CB8AC3E}">
        <p14:creationId xmlns:p14="http://schemas.microsoft.com/office/powerpoint/2010/main" val="3212713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1524000" y="3714750"/>
            <a:ext cx="4470400" cy="571500"/>
          </a:xfrm>
        </p:spPr>
        <p:txBody>
          <a:bodyPr/>
          <a:lstStyle/>
          <a:p>
            <a:pPr>
              <a:lnSpc>
                <a:spcPct val="90000"/>
              </a:lnSpc>
              <a:buFontTx/>
              <a:buChar char="•"/>
            </a:pPr>
            <a:r>
              <a:rPr lang="en-US" sz="1800" dirty="0"/>
              <a:t>John </a:t>
            </a:r>
            <a:r>
              <a:rPr lang="en-US" sz="1800" dirty="0" err="1"/>
              <a:t>Fenn</a:t>
            </a:r>
            <a:r>
              <a:rPr lang="en-US" sz="1800" dirty="0"/>
              <a:t> – </a:t>
            </a:r>
            <a:r>
              <a:rPr lang="en-US" sz="1800" dirty="0" err="1"/>
              <a:t>Electrospray</a:t>
            </a:r>
            <a:r>
              <a:rPr lang="en-US" sz="18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362200" y="4267222"/>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6197600" y="3714750"/>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7315200" y="4495800"/>
            <a:ext cx="1422400" cy="18288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7ED4E-9612-18F7-636E-2C803C93E5B3}"/>
              </a:ext>
            </a:extLst>
          </p:cNvPr>
          <p:cNvPicPr>
            <a:picLocks noChangeAspect="1"/>
          </p:cNvPicPr>
          <p:nvPr/>
        </p:nvPicPr>
        <p:blipFill>
          <a:blip r:embed="rId2"/>
          <a:stretch>
            <a:fillRect/>
          </a:stretch>
        </p:blipFill>
        <p:spPr>
          <a:xfrm>
            <a:off x="1542478" y="0"/>
            <a:ext cx="9107044" cy="6858000"/>
          </a:xfrm>
          <a:prstGeom prst="rect">
            <a:avLst/>
          </a:prstGeom>
        </p:spPr>
      </p:pic>
    </p:spTree>
    <p:extLst>
      <p:ext uri="{BB962C8B-B14F-4D97-AF65-F5344CB8AC3E}">
        <p14:creationId xmlns:p14="http://schemas.microsoft.com/office/powerpoint/2010/main" val="159849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F6AA8-E7D2-A0A4-D5FB-80E83DC9B546}"/>
              </a:ext>
            </a:extLst>
          </p:cNvPr>
          <p:cNvPicPr>
            <a:picLocks noChangeAspect="1"/>
          </p:cNvPicPr>
          <p:nvPr/>
        </p:nvPicPr>
        <p:blipFill rotWithShape="1">
          <a:blip r:embed="rId2"/>
          <a:srcRect b="14476"/>
          <a:stretch/>
        </p:blipFill>
        <p:spPr>
          <a:xfrm>
            <a:off x="1948529" y="311425"/>
            <a:ext cx="8377624" cy="6235149"/>
          </a:xfrm>
          <a:prstGeom prst="rect">
            <a:avLst/>
          </a:prstGeom>
        </p:spPr>
      </p:pic>
    </p:spTree>
    <p:extLst>
      <p:ext uri="{BB962C8B-B14F-4D97-AF65-F5344CB8AC3E}">
        <p14:creationId xmlns:p14="http://schemas.microsoft.com/office/powerpoint/2010/main" val="2629359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F6729-DF43-D328-8C7D-625CD5B6F12E}"/>
              </a:ext>
            </a:extLst>
          </p:cNvPr>
          <p:cNvSpPr>
            <a:spLocks noGrp="1"/>
          </p:cNvSpPr>
          <p:nvPr>
            <p:ph type="title"/>
          </p:nvPr>
        </p:nvSpPr>
        <p:spPr/>
        <p:txBody>
          <a:bodyPr/>
          <a:lstStyle/>
          <a:p>
            <a:r>
              <a:rPr lang="en-US" dirty="0"/>
              <a:t>How is mass defined?</a:t>
            </a:r>
          </a:p>
        </p:txBody>
      </p:sp>
      <p:sp>
        <p:nvSpPr>
          <p:cNvPr id="5" name="Content Placeholder 4">
            <a:extLst>
              <a:ext uri="{FF2B5EF4-FFF2-40B4-BE49-F238E27FC236}">
                <a16:creationId xmlns:a16="http://schemas.microsoft.com/office/drawing/2014/main" id="{889C9DA7-49D2-A7A4-C362-A7ED256A5797}"/>
              </a:ext>
            </a:extLst>
          </p:cNvPr>
          <p:cNvSpPr>
            <a:spLocks noGrp="1"/>
          </p:cNvSpPr>
          <p:nvPr>
            <p:ph idx="1"/>
          </p:nvPr>
        </p:nvSpPr>
        <p:spPr/>
        <p:txBody>
          <a:bodyPr/>
          <a:lstStyle/>
          <a:p>
            <a:pPr>
              <a:lnSpc>
                <a:spcPct val="150000"/>
              </a:lnSpc>
            </a:pPr>
            <a:r>
              <a:rPr lang="en-US" dirty="0"/>
              <a:t>Assigning a numerical value to the intrinsic property of “mass” is based on using carbon 12, </a:t>
            </a:r>
            <a:r>
              <a:rPr lang="en-US" baseline="30000" dirty="0"/>
              <a:t>12</a:t>
            </a:r>
            <a:r>
              <a:rPr lang="en-US" dirty="0"/>
              <a:t>C, as the reference point.</a:t>
            </a:r>
          </a:p>
          <a:p>
            <a:pPr>
              <a:lnSpc>
                <a:spcPct val="150000"/>
              </a:lnSpc>
            </a:pPr>
            <a:r>
              <a:rPr lang="en-US" dirty="0"/>
              <a:t>One unit of mass is defined as a Dalton (Da)</a:t>
            </a:r>
          </a:p>
          <a:p>
            <a:pPr>
              <a:lnSpc>
                <a:spcPct val="150000"/>
              </a:lnSpc>
            </a:pPr>
            <a:r>
              <a:rPr lang="en-US" dirty="0"/>
              <a:t>One Dalton is defined as 1/12 the mass of a single carbon-12 atom</a:t>
            </a:r>
          </a:p>
          <a:p>
            <a:pPr>
              <a:lnSpc>
                <a:spcPct val="150000"/>
              </a:lnSpc>
            </a:pPr>
            <a:r>
              <a:rPr lang="en-US" dirty="0"/>
              <a:t>Thus, one </a:t>
            </a:r>
            <a:r>
              <a:rPr lang="en-US" baseline="30000" dirty="0"/>
              <a:t>12</a:t>
            </a:r>
            <a:r>
              <a:rPr lang="en-US" dirty="0"/>
              <a:t>C atom has a mass of 12.0000 Da.</a:t>
            </a:r>
          </a:p>
        </p:txBody>
      </p:sp>
    </p:spTree>
    <p:extLst>
      <p:ext uri="{BB962C8B-B14F-4D97-AF65-F5344CB8AC3E}">
        <p14:creationId xmlns:p14="http://schemas.microsoft.com/office/powerpoint/2010/main" val="1831055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5D7E-5211-488C-335B-30AA2B162687}"/>
              </a:ext>
            </a:extLst>
          </p:cNvPr>
          <p:cNvSpPr>
            <a:spLocks noGrp="1"/>
          </p:cNvSpPr>
          <p:nvPr>
            <p:ph type="title"/>
          </p:nvPr>
        </p:nvSpPr>
        <p:spPr/>
        <p:txBody>
          <a:bodyPr/>
          <a:lstStyle/>
          <a:p>
            <a:r>
              <a:rPr lang="en-US" dirty="0"/>
              <a:t>Isotopes</a:t>
            </a:r>
          </a:p>
        </p:txBody>
      </p:sp>
      <p:sp>
        <p:nvSpPr>
          <p:cNvPr id="3" name="Content Placeholder 2">
            <a:extLst>
              <a:ext uri="{FF2B5EF4-FFF2-40B4-BE49-F238E27FC236}">
                <a16:creationId xmlns:a16="http://schemas.microsoft.com/office/drawing/2014/main" id="{EA58D039-11CA-4E3A-90B8-E7FF284332CC}"/>
              </a:ext>
            </a:extLst>
          </p:cNvPr>
          <p:cNvSpPr>
            <a:spLocks noGrp="1"/>
          </p:cNvSpPr>
          <p:nvPr>
            <p:ph idx="1"/>
          </p:nvPr>
        </p:nvSpPr>
        <p:spPr/>
        <p:txBody>
          <a:bodyPr/>
          <a:lstStyle/>
          <a:p>
            <a:pPr marL="0" indent="0">
              <a:buNone/>
            </a:pPr>
            <a:r>
              <a:rPr lang="en-US" b="1" dirty="0"/>
              <a:t>Most elements have more than one stable isotope</a:t>
            </a:r>
          </a:p>
          <a:p>
            <a:pPr lvl="1"/>
            <a:r>
              <a:rPr lang="en-US" dirty="0"/>
              <a:t>For example, most carbon atoms have a mass of 12 Da, but in nature 1.1% of C atoms have an extra neutron, making their mass 13 Da</a:t>
            </a:r>
          </a:p>
          <a:p>
            <a:pPr lvl="1"/>
            <a:endParaRPr lang="en-US" dirty="0"/>
          </a:p>
          <a:p>
            <a:pPr marL="0" indent="0">
              <a:buNone/>
            </a:pPr>
            <a:r>
              <a:rPr lang="en-US" b="1" dirty="0"/>
              <a:t>Why do we care?</a:t>
            </a:r>
          </a:p>
          <a:p>
            <a:pPr lvl="1"/>
            <a:r>
              <a:rPr lang="en-US" dirty="0"/>
              <a:t>Mass spectrometers can “see” the isotope peaks given sufficient resolution.</a:t>
            </a:r>
          </a:p>
          <a:p>
            <a:pPr lvl="1"/>
            <a:r>
              <a:rPr lang="en-US" dirty="0"/>
              <a:t>If an instrument has resolution high enough to resolve isotopes, better mass accuracy can be achieved.</a:t>
            </a:r>
          </a:p>
        </p:txBody>
      </p:sp>
    </p:spTree>
    <p:extLst>
      <p:ext uri="{BB962C8B-B14F-4D97-AF65-F5344CB8AC3E}">
        <p14:creationId xmlns:p14="http://schemas.microsoft.com/office/powerpoint/2010/main" val="299774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E830-F502-B4BD-1D65-CEFA768A6D41}"/>
              </a:ext>
            </a:extLst>
          </p:cNvPr>
          <p:cNvSpPr>
            <a:spLocks noGrp="1"/>
          </p:cNvSpPr>
          <p:nvPr>
            <p:ph type="title"/>
          </p:nvPr>
        </p:nvSpPr>
        <p:spPr>
          <a:xfrm>
            <a:off x="176818" y="46854"/>
            <a:ext cx="12015182" cy="1099935"/>
          </a:xfrm>
        </p:spPr>
        <p:txBody>
          <a:bodyPr>
            <a:normAutofit/>
          </a:bodyPr>
          <a:lstStyle/>
          <a:p>
            <a:r>
              <a:rPr lang="en-US" sz="4000" dirty="0"/>
              <a:t>Stable isotopes of most abundant elements of peptides</a:t>
            </a:r>
          </a:p>
        </p:txBody>
      </p:sp>
      <p:pic>
        <p:nvPicPr>
          <p:cNvPr id="6" name="Picture 5">
            <a:extLst>
              <a:ext uri="{FF2B5EF4-FFF2-40B4-BE49-F238E27FC236}">
                <a16:creationId xmlns:a16="http://schemas.microsoft.com/office/drawing/2014/main" id="{9911140E-3FA2-DA74-8FBB-64646D2FB078}"/>
              </a:ext>
            </a:extLst>
          </p:cNvPr>
          <p:cNvPicPr>
            <a:picLocks noChangeAspect="1"/>
          </p:cNvPicPr>
          <p:nvPr/>
        </p:nvPicPr>
        <p:blipFill>
          <a:blip r:embed="rId2"/>
          <a:stretch>
            <a:fillRect/>
          </a:stretch>
        </p:blipFill>
        <p:spPr>
          <a:xfrm>
            <a:off x="1837160" y="1186149"/>
            <a:ext cx="8958049" cy="5671851"/>
          </a:xfrm>
          <a:prstGeom prst="rect">
            <a:avLst/>
          </a:prstGeom>
        </p:spPr>
      </p:pic>
    </p:spTree>
    <p:extLst>
      <p:ext uri="{BB962C8B-B14F-4D97-AF65-F5344CB8AC3E}">
        <p14:creationId xmlns:p14="http://schemas.microsoft.com/office/powerpoint/2010/main" val="244113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Mass Resolution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203B-9EC6-2620-FA26-6AEFA75034E2}"/>
              </a:ext>
            </a:extLst>
          </p:cNvPr>
          <p:cNvSpPr>
            <a:spLocks noGrp="1"/>
          </p:cNvSpPr>
          <p:nvPr>
            <p:ph type="title"/>
          </p:nvPr>
        </p:nvSpPr>
        <p:spPr>
          <a:xfrm>
            <a:off x="838200" y="56957"/>
            <a:ext cx="10515600" cy="1325563"/>
          </a:xfrm>
        </p:spPr>
        <p:txBody>
          <a:bodyPr/>
          <a:lstStyle/>
          <a:p>
            <a:r>
              <a:rPr lang="en-US" dirty="0"/>
              <a:t>Mass Resolution</a:t>
            </a:r>
          </a:p>
        </p:txBody>
      </p:sp>
      <p:pic>
        <p:nvPicPr>
          <p:cNvPr id="4" name="Picture 3">
            <a:extLst>
              <a:ext uri="{FF2B5EF4-FFF2-40B4-BE49-F238E27FC236}">
                <a16:creationId xmlns:a16="http://schemas.microsoft.com/office/drawing/2014/main" id="{AF629B37-6E4D-00C9-F375-931D0965A7B4}"/>
              </a:ext>
            </a:extLst>
          </p:cNvPr>
          <p:cNvPicPr>
            <a:picLocks noChangeAspect="1"/>
          </p:cNvPicPr>
          <p:nvPr/>
        </p:nvPicPr>
        <p:blipFill>
          <a:blip r:embed="rId2"/>
          <a:stretch>
            <a:fillRect/>
          </a:stretch>
        </p:blipFill>
        <p:spPr>
          <a:xfrm>
            <a:off x="1582588" y="1009001"/>
            <a:ext cx="9026823" cy="5792042"/>
          </a:xfrm>
          <a:prstGeom prst="rect">
            <a:avLst/>
          </a:prstGeom>
        </p:spPr>
      </p:pic>
    </p:spTree>
    <p:extLst>
      <p:ext uri="{BB962C8B-B14F-4D97-AF65-F5344CB8AC3E}">
        <p14:creationId xmlns:p14="http://schemas.microsoft.com/office/powerpoint/2010/main" val="408497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213</TotalTime>
  <Words>1687</Words>
  <Application>Microsoft Office PowerPoint</Application>
  <PresentationFormat>Widescreen</PresentationFormat>
  <Paragraphs>380</Paragraphs>
  <Slides>52</Slides>
  <Notes>12</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52</vt:i4>
      </vt:variant>
    </vt:vector>
  </HeadingPairs>
  <TitlesOfParts>
    <vt:vector size="76"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CS ChemDraw Drawing</vt:lpstr>
      <vt:lpstr>Graph</vt:lpstr>
      <vt:lpstr>Equation</vt:lpstr>
      <vt:lpstr>Bitmap Image</vt:lpstr>
      <vt:lpstr>Mass Spectrometry 101 Ionization and Analyzers</vt:lpstr>
      <vt:lpstr>PowerPoint Presentation</vt:lpstr>
      <vt:lpstr>Nobel Prizes in Mass Spectrometry</vt:lpstr>
      <vt:lpstr>Nobel Prizes in Mass Spectrometry</vt:lpstr>
      <vt:lpstr>How is mass defined?</vt:lpstr>
      <vt:lpstr>Isotopes</vt:lpstr>
      <vt:lpstr>Stable isotopes of most abundant elements of peptides</vt:lpstr>
      <vt:lpstr>Mass Resolution in Mass Spectrometry</vt:lpstr>
      <vt:lpstr>Mass Resolution</vt:lpstr>
      <vt:lpstr>Effect of Resolution on the Intensity of Isotope Envelopes for Peptides</vt:lpstr>
      <vt:lpstr>In Complex Mixtures Accurate Mass can be Complicated without High Resolution</vt:lpstr>
      <vt:lpstr>Monoisotopic mass and isotopes</vt:lpstr>
      <vt:lpstr>Basic Features of a Mass Spectrometer</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Example Electrospray Mass Spectrum of a Simple Peptide Mixture</vt:lpstr>
      <vt:lpstr>ESI-MS Spectrum of Horse Apomyoglobin</vt:lpstr>
      <vt:lpstr>ESI-MS Spectrum of Bovine Serum Albumin</vt:lpstr>
      <vt:lpstr>PowerPoint Presentation</vt:lpstr>
      <vt:lpstr>PowerPoint Presentation</vt:lpstr>
      <vt:lpstr>Quadrupole Mass Filter</vt:lpstr>
      <vt:lpstr>Quadrupole Mass Filter</vt:lpstr>
      <vt:lpstr>How a quadrupole mass filter works</vt:lpstr>
      <vt:lpstr>Tandem Mass Spectrometry (MS/MS)</vt:lpstr>
      <vt:lpstr>Peptides can be sequenced by breaking them into overlapping pieces by collision induced dissociation (CID)</vt:lpstr>
      <vt:lpstr>Tandem Mass Spectrometry (MS/MS) Analysis Peptides</vt:lpstr>
      <vt:lpstr>PowerPoint Presentation</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PowerPoint Presentation</vt:lpstr>
      <vt:lpstr>PowerPoint Presentation</vt:lpstr>
      <vt:lpstr>Proteomics: Traditional Technology</vt:lpstr>
      <vt:lpstr>Peptide Mass Fingerprinting</vt:lpstr>
      <vt:lpstr>MALDI-TOF is used for imaging</vt:lpstr>
      <vt:lpstr>PowerPoint Presentation</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5</cp:revision>
  <dcterms:created xsi:type="dcterms:W3CDTF">2022-05-11T03:10:48Z</dcterms:created>
  <dcterms:modified xsi:type="dcterms:W3CDTF">2024-04-22T04:46:18Z</dcterms:modified>
</cp:coreProperties>
</file>